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3D6A-9A02-4E32-8BCC-08D12846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87226-4026-4F92-BB04-0DC3B556B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7225-3A18-4111-8292-303E9574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00E30-4C92-4705-87BD-D5C4BCC1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195D-89DE-45CF-94A1-8303E93A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2205-6B89-4E60-A1A8-0DA71478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C59E1-8065-4633-9CD9-6C6B9E61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A87C-AC21-419F-91E5-05371C27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2FBD-31E0-4EB9-976C-B047ACFF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F96B-EA51-4DA5-9C71-5ED79961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3A7D1-7DFB-4A46-8DEF-02F614AAA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7BDDB-C38E-446B-B1DC-5572F75EC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AA75D-25A3-4E67-9D57-83CD5CF4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9E144-9786-4A37-ABB5-62490A97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9EA6C-CF1F-4233-AD52-4DD46B11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90D4-2CE8-45BF-8264-41ED42DB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FD9B-9AE4-462E-B314-4201A2CF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3802-B846-4D8D-9DDE-0A3D0374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CFA7-8181-4430-915E-565E7BFE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2C2A6-1394-4E7E-BDAB-C636A64F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5B33-F9F8-4A5F-9D77-05DD2202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5CCD-9EB6-409C-A780-ED917593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ADCDA-65A1-4D88-B94A-F1660215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843D-01AD-41D7-9CE5-2EB0BEF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F836-C412-46B7-AF65-F852D359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5854-7500-4392-A323-BDF9F319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CBDD-03DD-46EB-8CF8-7CBA3D583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51D4C-72E5-4E6C-99A0-6A958B741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8D514-BA69-4E7D-9B49-B06936CB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A5B1-EFF4-410A-AB41-B37A8252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4E86B-2328-4E13-9C96-DE0EB05B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35AC-6210-4CE5-98FC-85179AAE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5EA45-21A7-4F5C-A095-F3F5B510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E67F8-9CA5-47D7-A0CB-69D1909B7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7CD99-EF67-4A31-9A6C-35E78F426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5D4C7-1881-47FF-8D9F-C74CA7A4F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FC61-8AC5-4671-8D7E-85CE353E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698DC-F730-4CC7-AF61-CE390069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D06BD-2F53-43C0-8A6C-2FEEB168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4DFE-ECC7-4E52-BFAB-C051BFDD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7CFA7-C4A9-4556-B5DC-4417C708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FBB5E-8EF6-4679-B105-790D62E7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8E0FE-28CC-4DE1-816F-0339AF57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D9F95-F03E-4DE6-ADB9-2B598921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52C91-EF22-4045-9C02-5434D761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58930-846B-47D3-9997-41A3864E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577A-1A37-47B6-8FFE-3E157013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96DF3-5E51-422A-B2B6-745F7E45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DAD0A-529E-42C3-A5D3-9A0D713CA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18FFA-94EE-40D9-A832-BEC79047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A330-7E0E-43CC-9E99-6D9E4747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D348-F78D-4AEE-B8F1-63A2E5FF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1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EEC4-67C4-4C7A-A979-E06E7DC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943DF-92C1-41ED-8408-BFC786409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34D0-27C8-43F4-9440-1964DF1BC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B1263-E127-4C1E-A2BC-C73BF2CA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C1665-E904-4660-8CD0-5E597143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AB589-E7A4-49D6-A118-33E13608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C82A-5349-4935-BF19-C16CDD96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A4D4-2456-4360-9638-37748358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2263-16A9-4EEF-8CD5-10854FA4F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78B3-12DD-4D52-8C26-E252687BA1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7D727-CE1D-455C-BFF4-97E5411F9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DABF-E1B3-4FA1-B218-98B63F2C0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ECF8-E92C-4A6D-BF20-F0479561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wP638KzD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BE27-6848-46B7-9723-1ADB447D2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Industry and </a:t>
            </a:r>
            <a:br>
              <a:rPr lang="en-US" sz="8800" b="1" dirty="0">
                <a:solidFill>
                  <a:srgbClr val="FF0000"/>
                </a:solidFill>
              </a:rPr>
            </a:br>
            <a:r>
              <a:rPr lang="en-US" sz="8800" b="1" dirty="0">
                <a:solidFill>
                  <a:srgbClr val="FF0000"/>
                </a:solidFill>
              </a:rPr>
              <a:t>Westward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4FFB4-5A96-4700-87A3-0237A15A9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hlinkClick r:id="rId2"/>
              </a:rPr>
              <a:t>The American Pageant,</a:t>
            </a:r>
          </a:p>
          <a:p>
            <a:r>
              <a:rPr lang="en-US" sz="4000" b="1" dirty="0">
                <a:hlinkClick r:id="rId2"/>
              </a:rPr>
              <a:t>Chapter 24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31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00C9-2D2E-4A18-945C-486561C0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8337-BBE6-4C69-A7CE-A9F3A3A1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john d rockefeller cartoon">
            <a:extLst>
              <a:ext uri="{FF2B5EF4-FFF2-40B4-BE49-F238E27FC236}">
                <a16:creationId xmlns:a16="http://schemas.microsoft.com/office/drawing/2014/main" id="{5FFCEB69-3008-4FD2-8ACD-5E20031B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477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john d rockefeller cartoon">
            <a:extLst>
              <a:ext uri="{FF2B5EF4-FFF2-40B4-BE49-F238E27FC236}">
                <a16:creationId xmlns:a16="http://schemas.microsoft.com/office/drawing/2014/main" id="{151C37EE-568A-468A-AC33-154D4680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66" y="3192183"/>
            <a:ext cx="6432041" cy="37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E999-BECB-4939-A5A0-3035A492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Business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0BD8-9A7E-41F6-BF7A-24223848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757"/>
            <a:ext cx="5541264" cy="529424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Horizontal Integration</a:t>
            </a:r>
          </a:p>
          <a:p>
            <a:pPr lvl="1"/>
            <a:r>
              <a:rPr lang="en-US" sz="2800" dirty="0"/>
              <a:t>Control all competition in an industry</a:t>
            </a:r>
          </a:p>
          <a:p>
            <a:pPr lvl="1"/>
            <a:r>
              <a:rPr lang="en-US" sz="2800" dirty="0"/>
              <a:t>Merge companies together</a:t>
            </a:r>
          </a:p>
          <a:p>
            <a:pPr lvl="1"/>
            <a:r>
              <a:rPr lang="en-US" sz="2800" dirty="0"/>
              <a:t>Consolidate all competitors</a:t>
            </a:r>
          </a:p>
          <a:p>
            <a:pPr lvl="2"/>
            <a:r>
              <a:rPr lang="en-US" sz="2400" dirty="0"/>
              <a:t>No compaction—monopolize market**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Vertical Integration </a:t>
            </a:r>
          </a:p>
          <a:p>
            <a:pPr lvl="1"/>
            <a:r>
              <a:rPr lang="en-US" sz="2800" dirty="0"/>
              <a:t>Control all aspects of manufacturing</a:t>
            </a:r>
          </a:p>
          <a:p>
            <a:pPr lvl="1"/>
            <a:r>
              <a:rPr lang="en-US" sz="2800" dirty="0"/>
              <a:t>Increase efficiency, control all stages of production </a:t>
            </a:r>
          </a:p>
        </p:txBody>
      </p:sp>
      <p:pic>
        <p:nvPicPr>
          <p:cNvPr id="10242" name="Picture 2" descr="Image result for horizontal integration">
            <a:extLst>
              <a:ext uri="{FF2B5EF4-FFF2-40B4-BE49-F238E27FC236}">
                <a16:creationId xmlns:a16="http://schemas.microsoft.com/office/drawing/2014/main" id="{80BF5B40-C049-48E1-9288-F1035AF9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72" y="2112397"/>
            <a:ext cx="6967728" cy="37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4114-4DB1-48A6-A461-AB25B504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Ideas of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2EB2-3894-4957-9E79-4BDA9A51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966"/>
            <a:ext cx="11353800" cy="5546034"/>
          </a:xfrm>
        </p:spPr>
        <p:txBody>
          <a:bodyPr>
            <a:normAutofit/>
          </a:bodyPr>
          <a:lstStyle/>
          <a:p>
            <a:r>
              <a:rPr lang="en-US" sz="3200" dirty="0"/>
              <a:t>Key idea—laissez-faire</a:t>
            </a:r>
          </a:p>
          <a:p>
            <a:pPr lvl="1"/>
            <a:r>
              <a:rPr lang="en-US" sz="2800" dirty="0"/>
              <a:t>Survival of the Fittest / Social Darwinism**</a:t>
            </a:r>
          </a:p>
          <a:p>
            <a:endParaRPr lang="en-US" sz="3200" dirty="0"/>
          </a:p>
          <a:p>
            <a:r>
              <a:rPr lang="en-US" sz="3200" i="1" dirty="0"/>
              <a:t>Gospel of Wealth**</a:t>
            </a:r>
            <a:endParaRPr lang="en-US" sz="3200" dirty="0"/>
          </a:p>
          <a:p>
            <a:pPr lvl="1"/>
            <a:r>
              <a:rPr lang="en-US" sz="2800" dirty="0"/>
              <a:t>Carnegie</a:t>
            </a:r>
          </a:p>
          <a:p>
            <a:pPr lvl="1"/>
            <a:r>
              <a:rPr lang="en-US" sz="2800" dirty="0"/>
              <a:t>Philanthropy**</a:t>
            </a:r>
          </a:p>
          <a:p>
            <a:endParaRPr lang="en-US" sz="3200" dirty="0"/>
          </a:p>
          <a:p>
            <a:r>
              <a:rPr lang="en-US" sz="3200" dirty="0"/>
              <a:t>More calls for regulating business</a:t>
            </a:r>
          </a:p>
          <a:p>
            <a:pPr lvl="1"/>
            <a:r>
              <a:rPr lang="en-US" sz="2800" dirty="0"/>
              <a:t>Sherman Anti-trust Act**</a:t>
            </a:r>
          </a:p>
          <a:p>
            <a:pPr lvl="2"/>
            <a:r>
              <a:rPr lang="en-US" sz="2400" dirty="0"/>
              <a:t>Outlaws trusts / monopiles</a:t>
            </a:r>
          </a:p>
          <a:p>
            <a:pPr lvl="1"/>
            <a:r>
              <a:rPr lang="en-US" sz="2800" dirty="0"/>
              <a:t>Another law with no teeth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1266" name="Picture 2" descr="Image result for carnegie philanthropy">
            <a:extLst>
              <a:ext uri="{FF2B5EF4-FFF2-40B4-BE49-F238E27FC236}">
                <a16:creationId xmlns:a16="http://schemas.microsoft.com/office/drawing/2014/main" id="{5AF785CC-6CC9-4A72-8345-F448AC7D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8019"/>
            <a:ext cx="2762250" cy="36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ocial darwinism">
            <a:extLst>
              <a:ext uri="{FF2B5EF4-FFF2-40B4-BE49-F238E27FC236}">
                <a16:creationId xmlns:a16="http://schemas.microsoft.com/office/drawing/2014/main" id="{8D59EBC5-A299-4161-B12D-9F470096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1117467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sherman antitrust act">
            <a:extLst>
              <a:ext uri="{FF2B5EF4-FFF2-40B4-BE49-F238E27FC236}">
                <a16:creationId xmlns:a16="http://schemas.microsoft.com/office/drawing/2014/main" id="{D0144508-136F-4156-8A43-BDA39E16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34" y="4284249"/>
            <a:ext cx="3156966" cy="25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83D7-23FD-4DB7-96B6-284E13C3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Labor Unions**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70C9A-8D19-40B3-879F-1323FF94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2"/>
            <a:ext cx="11353800" cy="5506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Problems for workers**</a:t>
            </a:r>
          </a:p>
          <a:p>
            <a:pPr lvl="1"/>
            <a:r>
              <a:rPr lang="en-US" dirty="0"/>
              <a:t>Wages, hours, conditions, etc.**</a:t>
            </a:r>
          </a:p>
          <a:p>
            <a:pPr lvl="1"/>
            <a:r>
              <a:rPr lang="en-US" dirty="0"/>
              <a:t>“Fix this, or else!”</a:t>
            </a:r>
          </a:p>
          <a:p>
            <a:endParaRPr lang="en-US" dirty="0"/>
          </a:p>
          <a:p>
            <a:r>
              <a:rPr lang="en-US" dirty="0"/>
              <a:t>Unions form to seek to right these wrongs, BUT</a:t>
            </a:r>
          </a:p>
          <a:p>
            <a:pPr lvl="1"/>
            <a:r>
              <a:rPr lang="en-US" dirty="0"/>
              <a:t>Division among workers—skilled vs. unskilled </a:t>
            </a:r>
          </a:p>
          <a:p>
            <a:pPr lvl="1"/>
            <a:r>
              <a:rPr lang="en-US" dirty="0"/>
              <a:t>Racial hostilities—anti immigrant</a:t>
            </a:r>
          </a:p>
          <a:p>
            <a:pPr lvl="1"/>
            <a:r>
              <a:rPr lang="en-US" dirty="0"/>
              <a:t>No protection by government </a:t>
            </a:r>
          </a:p>
          <a:p>
            <a:pPr lvl="2"/>
            <a:r>
              <a:rPr lang="en-US" dirty="0"/>
              <a:t>Courts force workers back on the job</a:t>
            </a:r>
          </a:p>
          <a:p>
            <a:pPr lvl="1"/>
            <a:r>
              <a:rPr lang="en-US" dirty="0"/>
              <a:t>Corporations retaliate </a:t>
            </a:r>
          </a:p>
          <a:p>
            <a:pPr lvl="2"/>
            <a:r>
              <a:rPr lang="en-US" dirty="0"/>
              <a:t>Everyone is replaceable </a:t>
            </a:r>
          </a:p>
          <a:p>
            <a:pPr lvl="2"/>
            <a:r>
              <a:rPr lang="en-US" dirty="0"/>
              <a:t>Yellow-dog Contracts </a:t>
            </a:r>
          </a:p>
          <a:p>
            <a:pPr lvl="2"/>
            <a:r>
              <a:rPr lang="en-US" dirty="0"/>
              <a:t>Blacklisting</a:t>
            </a:r>
          </a:p>
          <a:p>
            <a:pPr lvl="1"/>
            <a:r>
              <a:rPr lang="en-US" dirty="0"/>
              <a:t>Public largely against Unions—socialist, radical</a:t>
            </a:r>
          </a:p>
        </p:txBody>
      </p:sp>
      <p:pic>
        <p:nvPicPr>
          <p:cNvPr id="12290" name="Picture 2" descr="Image result for labor unions 1800s">
            <a:extLst>
              <a:ext uri="{FF2B5EF4-FFF2-40B4-BE49-F238E27FC236}">
                <a16:creationId xmlns:a16="http://schemas.microsoft.com/office/drawing/2014/main" id="{ECAF60E7-A2DB-4752-B02F-D1A71319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9" y="2077278"/>
            <a:ext cx="48956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4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CEEA-643C-4E72-8FB9-4907764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Labor Unions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C4B5-ED8D-45D8-BD79-67495A2C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4730"/>
            <a:ext cx="11353800" cy="54532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 Labor Union, 1866</a:t>
            </a:r>
          </a:p>
          <a:p>
            <a:pPr lvl="1"/>
            <a:r>
              <a:rPr lang="en-US" dirty="0"/>
              <a:t>Organize workers in all states</a:t>
            </a:r>
          </a:p>
          <a:p>
            <a:pPr lvl="1"/>
            <a:r>
              <a:rPr lang="en-US" dirty="0"/>
              <a:t>Demand higher wages and 8-hour work day</a:t>
            </a:r>
          </a:p>
          <a:p>
            <a:endParaRPr lang="en-US" dirty="0"/>
          </a:p>
          <a:p>
            <a:r>
              <a:rPr lang="en-US" dirty="0"/>
              <a:t>Knights of Labor, 1869**</a:t>
            </a:r>
          </a:p>
          <a:p>
            <a:pPr lvl="1"/>
            <a:r>
              <a:rPr lang="en-US" dirty="0"/>
              <a:t>Terence Powderly</a:t>
            </a:r>
          </a:p>
          <a:p>
            <a:pPr lvl="1"/>
            <a:r>
              <a:rPr lang="en-US" dirty="0"/>
              <a:t>Skilled, Unskilled workers</a:t>
            </a:r>
          </a:p>
          <a:p>
            <a:pPr lvl="1"/>
            <a:r>
              <a:rPr lang="en-US" dirty="0"/>
              <a:t>Women and African Americans</a:t>
            </a:r>
          </a:p>
          <a:p>
            <a:pPr lvl="1"/>
            <a:r>
              <a:rPr lang="en-US" dirty="0"/>
              <a:t>Declines after Haymarket Riot, 1866**</a:t>
            </a:r>
          </a:p>
          <a:p>
            <a:endParaRPr lang="en-US" dirty="0"/>
          </a:p>
          <a:p>
            <a:r>
              <a:rPr lang="en-US" dirty="0"/>
              <a:t>American Federation of Labor, 1886</a:t>
            </a:r>
          </a:p>
          <a:p>
            <a:pPr lvl="1"/>
            <a:r>
              <a:rPr lang="en-US" dirty="0"/>
              <a:t>Samuel Gompers**</a:t>
            </a:r>
          </a:p>
          <a:p>
            <a:pPr lvl="1"/>
            <a:r>
              <a:rPr lang="en-US" dirty="0"/>
              <a:t>“Bread and butter” issues</a:t>
            </a:r>
          </a:p>
          <a:p>
            <a:pPr lvl="2"/>
            <a:r>
              <a:rPr lang="en-US" dirty="0"/>
              <a:t>Focus on wages and conditions, not social inequality</a:t>
            </a:r>
          </a:p>
          <a:p>
            <a:pPr lvl="1"/>
            <a:r>
              <a:rPr lang="en-US" dirty="0"/>
              <a:t>Largest union by 1900</a:t>
            </a:r>
          </a:p>
        </p:txBody>
      </p:sp>
      <p:pic>
        <p:nvPicPr>
          <p:cNvPr id="13316" name="Picture 4" descr="Related image">
            <a:extLst>
              <a:ext uri="{FF2B5EF4-FFF2-40B4-BE49-F238E27FC236}">
                <a16:creationId xmlns:a16="http://schemas.microsoft.com/office/drawing/2014/main" id="{0062B802-FB7B-4FD0-9BD6-DDF0949C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89" y="1404730"/>
            <a:ext cx="3612228" cy="35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haymarket riot">
            <a:extLst>
              <a:ext uri="{FF2B5EF4-FFF2-40B4-BE49-F238E27FC236}">
                <a16:creationId xmlns:a16="http://schemas.microsoft.com/office/drawing/2014/main" id="{CF87E1DD-87FF-49ED-82BC-F56AD812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92" y="4186965"/>
            <a:ext cx="3797808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samuel gompers">
            <a:extLst>
              <a:ext uri="{FF2B5EF4-FFF2-40B4-BE49-F238E27FC236}">
                <a16:creationId xmlns:a16="http://schemas.microsoft.com/office/drawing/2014/main" id="{CD2873BC-48EA-4D4C-96C2-C3386E2D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92" y="217837"/>
            <a:ext cx="2426208" cy="36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8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A0C8-6BC3-41F2-9671-8BAB38F4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1719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Labor Unrest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D47E-102B-4560-BECB-FC136E56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78226"/>
            <a:ext cx="12191999" cy="5479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Workers upset by conditions</a:t>
            </a:r>
          </a:p>
          <a:p>
            <a:pPr lvl="1"/>
            <a:r>
              <a:rPr lang="en-US" sz="2800" dirty="0"/>
              <a:t>Strike**</a:t>
            </a:r>
          </a:p>
          <a:p>
            <a:endParaRPr lang="en-US" sz="3200" dirty="0"/>
          </a:p>
          <a:p>
            <a:r>
              <a:rPr lang="en-US" sz="3200" dirty="0"/>
              <a:t>Railroad Strike, 1877</a:t>
            </a:r>
          </a:p>
          <a:p>
            <a:pPr lvl="1"/>
            <a:r>
              <a:rPr lang="en-US" sz="2800" dirty="0"/>
              <a:t>Hayes uses federal troops </a:t>
            </a:r>
          </a:p>
          <a:p>
            <a:endParaRPr lang="en-US" sz="3200" dirty="0"/>
          </a:p>
          <a:p>
            <a:r>
              <a:rPr lang="en-US" sz="3200" dirty="0"/>
              <a:t>Haymarket Bombing, Chicago—1886</a:t>
            </a:r>
          </a:p>
          <a:p>
            <a:pPr lvl="1"/>
            <a:r>
              <a:rPr lang="en-US" sz="2800" dirty="0"/>
              <a:t>Anarchists</a:t>
            </a:r>
          </a:p>
          <a:p>
            <a:pPr lvl="1"/>
            <a:r>
              <a:rPr lang="en-US" sz="2800" dirty="0"/>
              <a:t>Labor Union blamed as a whole—setback for movement</a:t>
            </a:r>
          </a:p>
          <a:p>
            <a:endParaRPr lang="en-US" sz="3200" dirty="0"/>
          </a:p>
          <a:p>
            <a:r>
              <a:rPr lang="en-US" sz="3200" dirty="0"/>
              <a:t>Homestead Strike, 1892</a:t>
            </a:r>
          </a:p>
          <a:p>
            <a:pPr lvl="1"/>
            <a:r>
              <a:rPr lang="en-US" sz="2800" dirty="0"/>
              <a:t>Lockout, guards used against steelworkers at Carnegie’s factory (PA)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ABDCF-1BAE-4D3B-A914-7C9D796A2E7D}"/>
              </a:ext>
            </a:extLst>
          </p:cNvPr>
          <p:cNvSpPr/>
          <p:nvPr/>
        </p:nvSpPr>
        <p:spPr>
          <a:xfrm rot="434367">
            <a:off x="7141224" y="1716833"/>
            <a:ext cx="4480560" cy="2757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Although this is an AP class, you are also responsible for a STAAR test in May. 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This is </a:t>
            </a:r>
            <a:r>
              <a:rPr lang="en-US" sz="2800" b="1" i="1" u="sng" dirty="0"/>
              <a:t>always</a:t>
            </a:r>
            <a:r>
              <a:rPr lang="en-US" sz="2800" b="1" i="1" dirty="0"/>
              <a:t> tested. Know it. </a:t>
            </a:r>
          </a:p>
        </p:txBody>
      </p:sp>
    </p:spTree>
    <p:extLst>
      <p:ext uri="{BB962C8B-B14F-4D97-AF65-F5344CB8AC3E}">
        <p14:creationId xmlns:p14="http://schemas.microsoft.com/office/powerpoint/2010/main" val="223299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388A-EBFD-4F48-8094-C46AEB4A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New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D558-7647-4D4B-9CC3-48D36880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693"/>
            <a:ext cx="10515600" cy="5652052"/>
          </a:xfrm>
        </p:spPr>
        <p:txBody>
          <a:bodyPr>
            <a:normAutofit/>
          </a:bodyPr>
          <a:lstStyle/>
          <a:p>
            <a:r>
              <a:rPr lang="en-US" sz="3200" dirty="0"/>
              <a:t>1900—USA is leading industrial power in the world</a:t>
            </a:r>
          </a:p>
          <a:p>
            <a:pPr lvl="1"/>
            <a:r>
              <a:rPr lang="en-US" sz="2800" dirty="0"/>
              <a:t>Impacts the country economically, socially, politically</a:t>
            </a:r>
          </a:p>
          <a:p>
            <a:endParaRPr lang="en-US" sz="3200" dirty="0"/>
          </a:p>
          <a:p>
            <a:r>
              <a:rPr lang="en-US" sz="3200" dirty="0"/>
              <a:t>Manufacturing replaces “king cotton” as the money maker</a:t>
            </a:r>
          </a:p>
          <a:p>
            <a:endParaRPr lang="en-US" sz="3200" dirty="0"/>
          </a:p>
          <a:p>
            <a:r>
              <a:rPr lang="en-US" sz="3200" dirty="0"/>
              <a:t>Rise of big business**</a:t>
            </a:r>
          </a:p>
          <a:p>
            <a:pPr lvl="1"/>
            <a:r>
              <a:rPr lang="en-US" sz="2800" dirty="0"/>
              <a:t>Increase in immigration**</a:t>
            </a:r>
          </a:p>
          <a:p>
            <a:pPr lvl="1"/>
            <a:r>
              <a:rPr lang="en-US" sz="2800" dirty="0"/>
              <a:t>Transition to an urbanization**</a:t>
            </a:r>
          </a:p>
          <a:p>
            <a:pPr lvl="2"/>
            <a:r>
              <a:rPr lang="en-US" sz="2400" dirty="0"/>
              <a:t>Pros and Cons</a:t>
            </a:r>
          </a:p>
        </p:txBody>
      </p:sp>
      <p:pic>
        <p:nvPicPr>
          <p:cNvPr id="1026" name="Picture 2" descr="Image result for industrial revolution usa">
            <a:extLst>
              <a:ext uri="{FF2B5EF4-FFF2-40B4-BE49-F238E27FC236}">
                <a16:creationId xmlns:a16="http://schemas.microsoft.com/office/drawing/2014/main" id="{090ABA89-D30E-4D60-938C-F3099E65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3" y="3294351"/>
            <a:ext cx="3630168" cy="24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ustrial revolution usa">
            <a:extLst>
              <a:ext uri="{FF2B5EF4-FFF2-40B4-BE49-F238E27FC236}">
                <a16:creationId xmlns:a16="http://schemas.microsoft.com/office/drawing/2014/main" id="{59F857F0-FDFE-4230-9978-9D468B2B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99" y="5045202"/>
            <a:ext cx="4297003" cy="18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2BAB-3DE7-423B-A93C-7D034DBE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Inventions and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754A-E35A-4366-84C0-6B687169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1353800" cy="5514181"/>
          </a:xfrm>
        </p:spPr>
        <p:txBody>
          <a:bodyPr>
            <a:normAutofit/>
          </a:bodyPr>
          <a:lstStyle/>
          <a:p>
            <a:r>
              <a:rPr lang="en-US" sz="3600" dirty="0"/>
              <a:t>Increase of inventions and patents</a:t>
            </a:r>
          </a:p>
          <a:p>
            <a:pPr lvl="1"/>
            <a:r>
              <a:rPr lang="en-US" sz="3200" dirty="0"/>
              <a:t>Alexander Graham Bell</a:t>
            </a:r>
          </a:p>
          <a:p>
            <a:pPr lvl="1"/>
            <a:r>
              <a:rPr lang="en-US" sz="3200" dirty="0"/>
              <a:t>Thomas Edison**</a:t>
            </a:r>
          </a:p>
          <a:p>
            <a:endParaRPr lang="en-US" sz="3600" dirty="0"/>
          </a:p>
          <a:p>
            <a:r>
              <a:rPr lang="en-US" sz="3600" dirty="0"/>
              <a:t>Consequences of inventions</a:t>
            </a:r>
          </a:p>
          <a:p>
            <a:pPr lvl="1"/>
            <a:r>
              <a:rPr lang="en-US" sz="3200" dirty="0"/>
              <a:t>Changes daily lives</a:t>
            </a:r>
          </a:p>
          <a:p>
            <a:pPr lvl="1"/>
            <a:r>
              <a:rPr lang="en-US" sz="3200" dirty="0"/>
              <a:t>Creates jobs</a:t>
            </a:r>
          </a:p>
          <a:p>
            <a:pPr lvl="1"/>
            <a:r>
              <a:rPr lang="en-US" sz="3200" dirty="0"/>
              <a:t>Social consequences—good and bad**</a:t>
            </a:r>
          </a:p>
          <a:p>
            <a:endParaRPr lang="en-US" sz="3600" dirty="0"/>
          </a:p>
        </p:txBody>
      </p:sp>
      <p:pic>
        <p:nvPicPr>
          <p:cNvPr id="2050" name="Picture 2" descr="Image result for alexander graham bell industrial revolution">
            <a:extLst>
              <a:ext uri="{FF2B5EF4-FFF2-40B4-BE49-F238E27FC236}">
                <a16:creationId xmlns:a16="http://schemas.microsoft.com/office/drawing/2014/main" id="{EF60C842-B7A5-4686-A182-900C644D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71272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omas edison patents">
            <a:extLst>
              <a:ext uri="{FF2B5EF4-FFF2-40B4-BE49-F238E27FC236}">
                <a16:creationId xmlns:a16="http://schemas.microsoft.com/office/drawing/2014/main" id="{54F11E88-B541-4DFD-9053-559D6793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06" y="3429000"/>
            <a:ext cx="2118793" cy="33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llo girls">
            <a:extLst>
              <a:ext uri="{FF2B5EF4-FFF2-40B4-BE49-F238E27FC236}">
                <a16:creationId xmlns:a16="http://schemas.microsoft.com/office/drawing/2014/main" id="{14D71CB0-8389-4964-9566-96B6E1B3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63" y="1252600"/>
            <a:ext cx="2962437" cy="18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efrigerated cars 1800s">
            <a:extLst>
              <a:ext uri="{FF2B5EF4-FFF2-40B4-BE49-F238E27FC236}">
                <a16:creationId xmlns:a16="http://schemas.microsoft.com/office/drawing/2014/main" id="{012D6944-F4F4-47BB-B8CB-23086E0E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2" y="5514975"/>
            <a:ext cx="315353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4ED3-3E18-48EA-8346-56685204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First Big Business-Rail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6097-662E-4B93-AEFF-BFCA414C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4"/>
            <a:ext cx="11353800" cy="5532436"/>
          </a:xfrm>
        </p:spPr>
        <p:txBody>
          <a:bodyPr>
            <a:normAutofit/>
          </a:bodyPr>
          <a:lstStyle/>
          <a:p>
            <a:r>
              <a:rPr lang="en-US" dirty="0"/>
              <a:t>Federal government loans land and money to companies</a:t>
            </a:r>
          </a:p>
          <a:p>
            <a:pPr lvl="1"/>
            <a:r>
              <a:rPr lang="en-US" dirty="0"/>
              <a:t>BUT—government is largely “laissez-faire”, so…why?</a:t>
            </a:r>
          </a:p>
          <a:p>
            <a:endParaRPr lang="en-US" dirty="0"/>
          </a:p>
          <a:p>
            <a:r>
              <a:rPr lang="en-US" dirty="0"/>
              <a:t>RR companies establish new practices</a:t>
            </a:r>
          </a:p>
          <a:p>
            <a:pPr lvl="1"/>
            <a:r>
              <a:rPr lang="en-US" dirty="0"/>
              <a:t>Stockholding, management, financing, etc.</a:t>
            </a:r>
          </a:p>
          <a:p>
            <a:endParaRPr lang="en-US" dirty="0"/>
          </a:p>
          <a:p>
            <a:r>
              <a:rPr lang="en-US" dirty="0"/>
              <a:t>Key word to know—regulation** </a:t>
            </a:r>
          </a:p>
          <a:p>
            <a:endParaRPr lang="en-US" dirty="0"/>
          </a:p>
          <a:p>
            <a:r>
              <a:rPr lang="en-US" dirty="0"/>
              <a:t>Growth of RR </a:t>
            </a:r>
            <a:r>
              <a:rPr lang="en-US" dirty="0">
                <a:sym typeface="Wingdings" panose="05000000000000000000" pitchFamily="2" charset="2"/>
              </a:rPr>
              <a:t> consolidation and standardization of industry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Steel**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Efficiency** </a:t>
            </a:r>
            <a:endParaRPr lang="en-US" dirty="0"/>
          </a:p>
        </p:txBody>
      </p:sp>
      <p:pic>
        <p:nvPicPr>
          <p:cNvPr id="3074" name="Picture 2" descr="Image result for transcontinental railroad">
            <a:extLst>
              <a:ext uri="{FF2B5EF4-FFF2-40B4-BE49-F238E27FC236}">
                <a16:creationId xmlns:a16="http://schemas.microsoft.com/office/drawing/2014/main" id="{2D6F92DE-22CC-4789-82CC-E126BF4A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72" y="2200274"/>
            <a:ext cx="5024628" cy="28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7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140C-7D2C-4A89-BA02-34A41703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Westward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E499-A50E-4E04-96EC-C697851D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7739"/>
            <a:ext cx="11353800" cy="4719224"/>
          </a:xfrm>
        </p:spPr>
        <p:txBody>
          <a:bodyPr>
            <a:normAutofit/>
          </a:bodyPr>
          <a:lstStyle/>
          <a:p>
            <a:r>
              <a:rPr lang="en-US" sz="3600" dirty="0"/>
              <a:t>As the railroad expands, so do we</a:t>
            </a:r>
          </a:p>
          <a:p>
            <a:pPr lvl="1"/>
            <a:r>
              <a:rPr lang="en-US" sz="3200" dirty="0"/>
              <a:t>Conflict—Native Americans</a:t>
            </a:r>
          </a:p>
          <a:p>
            <a:pPr lvl="2"/>
            <a:r>
              <a:rPr lang="en-US" sz="2800" dirty="0"/>
              <a:t>Dawes Act**</a:t>
            </a:r>
          </a:p>
          <a:p>
            <a:pPr lvl="1"/>
            <a:r>
              <a:rPr lang="en-US" sz="3200" dirty="0"/>
              <a:t>Homestead Act, 1862**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098" name="Picture 2" descr="Image result for westward expansion rr">
            <a:extLst>
              <a:ext uri="{FF2B5EF4-FFF2-40B4-BE49-F238E27FC236}">
                <a16:creationId xmlns:a16="http://schemas.microsoft.com/office/drawing/2014/main" id="{181B0A08-D7F6-44DD-BF3D-7A668FF1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67203"/>
            <a:ext cx="6400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awes act">
            <a:extLst>
              <a:ext uri="{FF2B5EF4-FFF2-40B4-BE49-F238E27FC236}">
                <a16:creationId xmlns:a16="http://schemas.microsoft.com/office/drawing/2014/main" id="{3359315D-E3A4-4961-9962-BEF6075A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074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0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D02B-8FCF-47E2-877B-8FE4F3FE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Transcontinental Railroad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E3A0-2701-4351-9435-E394E445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244"/>
            <a:ext cx="11353800" cy="5373756"/>
          </a:xfrm>
        </p:spPr>
        <p:txBody>
          <a:bodyPr>
            <a:normAutofit/>
          </a:bodyPr>
          <a:lstStyle/>
          <a:p>
            <a:r>
              <a:rPr lang="en-US" dirty="0"/>
              <a:t>Pacific Railroad Act, 1862</a:t>
            </a:r>
          </a:p>
          <a:p>
            <a:pPr lvl="1"/>
            <a:r>
              <a:rPr lang="en-US" dirty="0"/>
              <a:t>Union Pacific</a:t>
            </a:r>
          </a:p>
          <a:p>
            <a:pPr lvl="2"/>
            <a:r>
              <a:rPr lang="en-US" dirty="0"/>
              <a:t>Omaha to the West</a:t>
            </a:r>
          </a:p>
          <a:p>
            <a:pPr lvl="3"/>
            <a:r>
              <a:rPr lang="en-US" dirty="0"/>
              <a:t>Irish</a:t>
            </a:r>
          </a:p>
          <a:p>
            <a:pPr lvl="1"/>
            <a:r>
              <a:rPr lang="en-US" dirty="0"/>
              <a:t>Central Pacific</a:t>
            </a:r>
          </a:p>
          <a:p>
            <a:pPr lvl="2"/>
            <a:r>
              <a:rPr lang="en-US" dirty="0"/>
              <a:t>Sacramento to Sierra Nevada</a:t>
            </a:r>
          </a:p>
          <a:p>
            <a:pPr lvl="3"/>
            <a:r>
              <a:rPr lang="en-US" dirty="0"/>
              <a:t>Chinese </a:t>
            </a:r>
          </a:p>
          <a:p>
            <a:endParaRPr lang="en-US" dirty="0"/>
          </a:p>
          <a:p>
            <a:r>
              <a:rPr lang="en-US" dirty="0"/>
              <a:t>Promontory Point—1869</a:t>
            </a:r>
          </a:p>
          <a:p>
            <a:pPr lvl="1"/>
            <a:r>
              <a:rPr lang="en-US" dirty="0"/>
              <a:t>Golden Spike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7E997A-5212-4C9B-B38B-41062ABE45AB}"/>
              </a:ext>
            </a:extLst>
          </p:cNvPr>
          <p:cNvSpPr/>
          <p:nvPr/>
        </p:nvSpPr>
        <p:spPr>
          <a:xfrm>
            <a:off x="6455664" y="4462272"/>
            <a:ext cx="5468112" cy="2194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Impact:</a:t>
            </a:r>
          </a:p>
          <a:p>
            <a:r>
              <a:rPr lang="en-US" dirty="0"/>
              <a:t>-Unifies domestic market</a:t>
            </a:r>
          </a:p>
          <a:p>
            <a:r>
              <a:rPr lang="en-US" dirty="0"/>
              <a:t>-Mass distribution of goods (faster, cheaper)</a:t>
            </a:r>
          </a:p>
          <a:p>
            <a:r>
              <a:rPr lang="en-US" dirty="0"/>
              <a:t>-Leads to mass production/consumption</a:t>
            </a:r>
          </a:p>
          <a:p>
            <a:r>
              <a:rPr lang="en-US" dirty="0"/>
              <a:t>-Growth of industry, cities </a:t>
            </a:r>
          </a:p>
          <a:p>
            <a:r>
              <a:rPr lang="en-US" dirty="0"/>
              <a:t>-Immigration, Migration</a:t>
            </a:r>
          </a:p>
          <a:p>
            <a:r>
              <a:rPr lang="en-US" dirty="0"/>
              <a:t>-Creation of standard time</a:t>
            </a:r>
          </a:p>
        </p:txBody>
      </p:sp>
      <p:pic>
        <p:nvPicPr>
          <p:cNvPr id="5124" name="Picture 4" descr="Image result for transcontinental railroad completed">
            <a:extLst>
              <a:ext uri="{FF2B5EF4-FFF2-40B4-BE49-F238E27FC236}">
                <a16:creationId xmlns:a16="http://schemas.microsoft.com/office/drawing/2014/main" id="{36F49363-5FC8-4E17-A73D-5CC5F56F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60" y="1307500"/>
            <a:ext cx="3152368" cy="23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ranscontinental railroad map">
            <a:extLst>
              <a:ext uri="{FF2B5EF4-FFF2-40B4-BE49-F238E27FC236}">
                <a16:creationId xmlns:a16="http://schemas.microsoft.com/office/drawing/2014/main" id="{1B703200-0FDF-432B-BA47-691E6F55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18" y="1518249"/>
            <a:ext cx="4423958" cy="27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0230-4679-49D3-A5F5-4423D73E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Politics of Gilded Age—Corruption!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A3FE-080F-4B6C-A3BD-B35B7ADF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218"/>
            <a:ext cx="11353800" cy="5679086"/>
          </a:xfrm>
        </p:spPr>
        <p:txBody>
          <a:bodyPr>
            <a:normAutofit/>
          </a:bodyPr>
          <a:lstStyle/>
          <a:p>
            <a:r>
              <a:rPr lang="en-US" dirty="0"/>
              <a:t>Railroad Tycoons—powerful!</a:t>
            </a:r>
          </a:p>
          <a:p>
            <a:pPr lvl="1"/>
            <a:r>
              <a:rPr lang="en-US" dirty="0"/>
              <a:t>Vanderbilt</a:t>
            </a:r>
          </a:p>
          <a:p>
            <a:endParaRPr lang="en-US" dirty="0"/>
          </a:p>
          <a:p>
            <a:r>
              <a:rPr lang="en-US" dirty="0"/>
              <a:t>Captain of Industry or Robber Barron?</a:t>
            </a:r>
          </a:p>
          <a:p>
            <a:endParaRPr lang="en-US" dirty="0"/>
          </a:p>
          <a:p>
            <a:r>
              <a:rPr lang="en-US" dirty="0"/>
              <a:t>Corruption—</a:t>
            </a:r>
          </a:p>
          <a:p>
            <a:pPr lvl="1"/>
            <a:r>
              <a:rPr lang="en-US" dirty="0"/>
              <a:t>Credit Mobilier</a:t>
            </a:r>
          </a:p>
          <a:p>
            <a:pPr lvl="1"/>
            <a:r>
              <a:rPr lang="en-US" dirty="0"/>
              <a:t>Land grants, loans, speculation, etc. </a:t>
            </a:r>
          </a:p>
          <a:p>
            <a:pPr lvl="1"/>
            <a:r>
              <a:rPr lang="en-US" dirty="0"/>
              <a:t>Overproduction, mismanagement</a:t>
            </a:r>
          </a:p>
          <a:p>
            <a:pPr lvl="1"/>
            <a:r>
              <a:rPr lang="en-US" dirty="0"/>
              <a:t>Rebates (discounts) for “friends”</a:t>
            </a:r>
          </a:p>
          <a:p>
            <a:pPr lvl="2"/>
            <a:r>
              <a:rPr lang="en-US" dirty="0"/>
              <a:t>It’s not what you know…</a:t>
            </a:r>
          </a:p>
          <a:p>
            <a:pPr lvl="1"/>
            <a:r>
              <a:rPr lang="en-US" dirty="0"/>
              <a:t>“Pools” form, fix rates—no competition </a:t>
            </a:r>
          </a:p>
        </p:txBody>
      </p:sp>
      <p:pic>
        <p:nvPicPr>
          <p:cNvPr id="6146" name="Picture 2" descr="Image result for gilded age cartoons">
            <a:extLst>
              <a:ext uri="{FF2B5EF4-FFF2-40B4-BE49-F238E27FC236}">
                <a16:creationId xmlns:a16="http://schemas.microsoft.com/office/drawing/2014/main" id="{FE313DF0-BE59-49AB-9123-D37B8346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188768"/>
            <a:ext cx="6515100" cy="56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1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BA23-9A8D-466B-BF9C-B328D7B7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Should the Government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47E0-404B-4AA3-8932-8FA06CF0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974"/>
            <a:ext cx="11353800" cy="5493025"/>
          </a:xfrm>
        </p:spPr>
        <p:txBody>
          <a:bodyPr>
            <a:normAutofit/>
          </a:bodyPr>
          <a:lstStyle/>
          <a:p>
            <a:r>
              <a:rPr lang="en-US" dirty="0"/>
              <a:t>More demands for government interference</a:t>
            </a:r>
          </a:p>
          <a:p>
            <a:pPr lvl="1"/>
            <a:r>
              <a:rPr lang="en-US" dirty="0"/>
              <a:t>Laissez-faire </a:t>
            </a:r>
          </a:p>
          <a:p>
            <a:endParaRPr lang="en-US" dirty="0"/>
          </a:p>
          <a:p>
            <a:r>
              <a:rPr lang="en-US" dirty="0"/>
              <a:t>Grange movement—farmers</a:t>
            </a:r>
          </a:p>
          <a:p>
            <a:pPr lvl="1"/>
            <a:r>
              <a:rPr lang="en-US" i="1" dirty="0"/>
              <a:t>Munn </a:t>
            </a:r>
            <a:r>
              <a:rPr lang="en-US" dirty="0"/>
              <a:t>v. </a:t>
            </a:r>
            <a:r>
              <a:rPr lang="en-US" i="1" dirty="0"/>
              <a:t>Illinois</a:t>
            </a:r>
            <a:r>
              <a:rPr lang="en-US" dirty="0"/>
              <a:t>—states can regulate business</a:t>
            </a:r>
          </a:p>
          <a:p>
            <a:pPr lvl="1"/>
            <a:r>
              <a:rPr lang="en-US" i="1" dirty="0"/>
              <a:t>Wabash</a:t>
            </a:r>
            <a:r>
              <a:rPr lang="en-US" dirty="0"/>
              <a:t> Case—states cannot regulate INTERSTATE Commerce </a:t>
            </a:r>
          </a:p>
          <a:p>
            <a:endParaRPr lang="en-US" i="1" dirty="0"/>
          </a:p>
          <a:p>
            <a:r>
              <a:rPr lang="en-US" dirty="0"/>
              <a:t>1887—Interstate Commerce Act</a:t>
            </a:r>
          </a:p>
          <a:p>
            <a:pPr lvl="1"/>
            <a:r>
              <a:rPr lang="en-US" dirty="0"/>
              <a:t>Government oversees business</a:t>
            </a:r>
          </a:p>
          <a:p>
            <a:pPr lvl="1"/>
            <a:r>
              <a:rPr lang="en-US" dirty="0"/>
              <a:t>Prohibits pooling, discounts, fixing prices, etc.</a:t>
            </a:r>
          </a:p>
          <a:p>
            <a:pPr lvl="1"/>
            <a:r>
              <a:rPr lang="en-US" dirty="0"/>
              <a:t>Companies must publish rates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782D7-B14C-4B87-A6B8-1142B3190F4E}"/>
              </a:ext>
            </a:extLst>
          </p:cNvPr>
          <p:cNvSpPr/>
          <p:nvPr/>
        </p:nvSpPr>
        <p:spPr>
          <a:xfrm>
            <a:off x="6986016" y="4718304"/>
            <a:ext cx="5205984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-First attempt by federal government to regulate business in the interest of society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-A law with no teeth</a:t>
            </a:r>
          </a:p>
        </p:txBody>
      </p:sp>
      <p:pic>
        <p:nvPicPr>
          <p:cNvPr id="7170" name="Picture 2" descr="Image result for interstate commerce act">
            <a:extLst>
              <a:ext uri="{FF2B5EF4-FFF2-40B4-BE49-F238E27FC236}">
                <a16:creationId xmlns:a16="http://schemas.microsoft.com/office/drawing/2014/main" id="{388BB2B9-178B-4720-92BC-A247A615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493562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8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270C-343E-4323-9A6B-06F1CCA6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Big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A47B-37EA-4533-8D10-5E910F2D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4730"/>
            <a:ext cx="11353800" cy="5453270"/>
          </a:xfrm>
        </p:spPr>
        <p:txBody>
          <a:bodyPr>
            <a:normAutofit/>
          </a:bodyPr>
          <a:lstStyle/>
          <a:p>
            <a:r>
              <a:rPr lang="en-US" sz="3600" dirty="0"/>
              <a:t>In addition to the RR…</a:t>
            </a:r>
          </a:p>
          <a:p>
            <a:pPr lvl="1"/>
            <a:r>
              <a:rPr lang="en-US" sz="3200" dirty="0"/>
              <a:t>Oil**</a:t>
            </a:r>
          </a:p>
          <a:p>
            <a:pPr lvl="2"/>
            <a:r>
              <a:rPr lang="en-US" sz="2800" dirty="0"/>
              <a:t>Rockefeller**</a:t>
            </a:r>
          </a:p>
          <a:p>
            <a:pPr lvl="1"/>
            <a:r>
              <a:rPr lang="en-US" sz="3200" dirty="0"/>
              <a:t>Steel**</a:t>
            </a:r>
          </a:p>
          <a:p>
            <a:pPr lvl="2"/>
            <a:r>
              <a:rPr lang="en-US" sz="2800" dirty="0"/>
              <a:t>Carnegie**</a:t>
            </a:r>
          </a:p>
          <a:p>
            <a:pPr lvl="1"/>
            <a:r>
              <a:rPr lang="en-US" sz="3200" dirty="0"/>
              <a:t>Coal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5FE03-778D-44E2-B3B7-FE2658101736}"/>
              </a:ext>
            </a:extLst>
          </p:cNvPr>
          <p:cNvSpPr/>
          <p:nvPr/>
        </p:nvSpPr>
        <p:spPr>
          <a:xfrm>
            <a:off x="6528816" y="4846320"/>
            <a:ext cx="5084064" cy="1536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Captain of Industry,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Robber Barron?</a:t>
            </a:r>
          </a:p>
        </p:txBody>
      </p:sp>
      <p:pic>
        <p:nvPicPr>
          <p:cNvPr id="8194" name="Picture 2" descr="Image result for carnegie">
            <a:extLst>
              <a:ext uri="{FF2B5EF4-FFF2-40B4-BE49-F238E27FC236}">
                <a16:creationId xmlns:a16="http://schemas.microsoft.com/office/drawing/2014/main" id="{E64BF20F-F50C-4E78-B14E-A09A90AE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71" y="435960"/>
            <a:ext cx="2095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essemer process">
            <a:extLst>
              <a:ext uri="{FF2B5EF4-FFF2-40B4-BE49-F238E27FC236}">
                <a16:creationId xmlns:a16="http://schemas.microsoft.com/office/drawing/2014/main" id="{6C8A946D-505D-4AA6-9AC5-9A407158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98" y="1900619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john d rockefeller">
            <a:extLst>
              <a:ext uri="{FF2B5EF4-FFF2-40B4-BE49-F238E27FC236}">
                <a16:creationId xmlns:a16="http://schemas.microsoft.com/office/drawing/2014/main" id="{BB741FF0-6B77-4454-978D-C0F60A30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9" y="1358510"/>
            <a:ext cx="1949577" cy="28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5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685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Industry and  Westward Expansion</vt:lpstr>
      <vt:lpstr>New Industrial Revolution</vt:lpstr>
      <vt:lpstr>Inventions and Innovations</vt:lpstr>
      <vt:lpstr>First Big Business-Rail Road</vt:lpstr>
      <vt:lpstr>Westward Expansion</vt:lpstr>
      <vt:lpstr>Transcontinental Railroad </vt:lpstr>
      <vt:lpstr>Politics of Gilded Age—Corruption! </vt:lpstr>
      <vt:lpstr>Should the Government Get Involved?</vt:lpstr>
      <vt:lpstr>Big Business</vt:lpstr>
      <vt:lpstr>PowerPoint Presentation</vt:lpstr>
      <vt:lpstr>Business Practices</vt:lpstr>
      <vt:lpstr>Ideas of Industrial Revolution</vt:lpstr>
      <vt:lpstr>Labor Unions**</vt:lpstr>
      <vt:lpstr>Labor Unions Form</vt:lpstr>
      <vt:lpstr>Labor Unrest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Ryan</cp:lastModifiedBy>
  <cp:revision>8</cp:revision>
  <dcterms:created xsi:type="dcterms:W3CDTF">2019-01-03T06:44:43Z</dcterms:created>
  <dcterms:modified xsi:type="dcterms:W3CDTF">2019-01-03T07:44:14Z</dcterms:modified>
</cp:coreProperties>
</file>